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57" r:id="rId4"/>
    <p:sldId id="259" r:id="rId5"/>
    <p:sldId id="264" r:id="rId6"/>
    <p:sldId id="285" r:id="rId7"/>
    <p:sldId id="266" r:id="rId8"/>
    <p:sldId id="298" r:id="rId9"/>
    <p:sldId id="262" r:id="rId10"/>
    <p:sldId id="261" r:id="rId11"/>
    <p:sldId id="265" r:id="rId12"/>
    <p:sldId id="276" r:id="rId13"/>
    <p:sldId id="279" r:id="rId14"/>
    <p:sldId id="281" r:id="rId15"/>
    <p:sldId id="280" r:id="rId16"/>
    <p:sldId id="307" r:id="rId17"/>
    <p:sldId id="308" r:id="rId18"/>
    <p:sldId id="287" r:id="rId19"/>
    <p:sldId id="292" r:id="rId20"/>
    <p:sldId id="291" r:id="rId21"/>
    <p:sldId id="310" r:id="rId22"/>
    <p:sldId id="289" r:id="rId23"/>
    <p:sldId id="314" r:id="rId24"/>
    <p:sldId id="313" r:id="rId25"/>
    <p:sldId id="315" r:id="rId26"/>
    <p:sldId id="316" r:id="rId27"/>
    <p:sldId id="317" r:id="rId28"/>
    <p:sldId id="318" r:id="rId29"/>
  </p:sldIdLst>
  <p:sldSz cx="9144000" cy="6858000" type="screen4x3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29" autoAdjust="0"/>
    <p:restoredTop sz="94660"/>
  </p:normalViewPr>
  <p:slideViewPr>
    <p:cSldViewPr>
      <p:cViewPr varScale="1">
        <p:scale>
          <a:sx n="70" d="100"/>
          <a:sy n="70" d="100"/>
        </p:scale>
        <p:origin x="75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946" y="9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268760" y="148308"/>
            <a:ext cx="3528392" cy="3004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ja-JP" altLang="en-US" sz="1600" dirty="0"/>
              <a:t>Ｈ２６．１．８．　</a:t>
            </a:r>
            <a:r>
              <a:rPr lang="ja-JP" altLang="en-US" sz="1600" dirty="0" smtClean="0"/>
              <a:t>大宮南小学校　４年生</a:t>
            </a:r>
            <a:endParaRPr kumimoji="1" lang="ja-JP" altLang="en-US" sz="16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941168" y="148308"/>
            <a:ext cx="1296144" cy="3004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B3D7A-701B-4DED-ADDA-9B13D2680CDC}" type="datetimeFigureOut">
              <a:rPr kumimoji="1" lang="ja-JP" altLang="en-US" smtClean="0"/>
              <a:t>2014/1/7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60648" y="9605046"/>
            <a:ext cx="2971800" cy="3406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284984" y="9509348"/>
            <a:ext cx="2971800" cy="303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A21703F3-4CA1-4A60-A3CB-A02BD9A2AC75}" type="slidenum">
              <a:rPr kumimoji="1" lang="ja-JP" altLang="en-US" smtClean="0"/>
              <a:pPr algn="l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80719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ja-JP" altLang="en-US" smtClean="0"/>
              <a:t>Ｈ２６．１．８．　大宮南小学校　４年生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11BFD-7EFF-4562-AF16-F8B04030A519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2E8D7-E663-4FF2-A68A-4AB438D69C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30221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2E8D7-E663-4FF2-A68A-4AB438D69C3F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ヘッダー プレースホルダー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Ｈ２６．１．８．　大宮南小学校　４年生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55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DE3A3A-1EF0-4459-A0CB-B807817A0C28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C9C9908-8CFC-4A9D-973F-16EE9269CE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kumimoji="1"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67544" y="5733255"/>
            <a:ext cx="6264696" cy="970367"/>
          </a:xfrm>
        </p:spPr>
        <p:txBody>
          <a:bodyPr>
            <a:noAutofit/>
          </a:bodyPr>
          <a:lstStyle/>
          <a:p>
            <a:r>
              <a:rPr kumimoji="1" lang="ja-JP" altLang="en-US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宮津市エコツーリズム推進協議会 世屋・高山ガイド部会　</a:t>
            </a:r>
            <a:endParaRPr kumimoji="1" lang="en-US" altLang="ja-JP" sz="2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京丹後長岡緑の少年団</a:t>
            </a:r>
            <a:r>
              <a:rPr lang="ja-JP" altLang="en-US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NACS-J </a:t>
            </a:r>
            <a:r>
              <a:rPr kumimoji="1" lang="ja-JP" altLang="en-US" sz="2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自然観察指導員</a:t>
            </a:r>
            <a:endParaRPr kumimoji="1" lang="ja-JP" altLang="en-US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8867" y="116632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>
                <a:solidFill>
                  <a:schemeClr val="accent3">
                    <a:lumMod val="50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 ブナ林</a:t>
            </a:r>
            <a:r>
              <a:rPr kumimoji="1" lang="ja-JP" altLang="en-US" sz="5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ってなんだ</a:t>
            </a:r>
            <a:endParaRPr kumimoji="1" lang="ja-JP" altLang="en-US" sz="54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32240" y="5987605"/>
            <a:ext cx="184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嶋 田 喜 一</a:t>
            </a:r>
            <a:endParaRPr kumimoji="1" lang="ja-JP" altLang="en-US" sz="24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69837"/>
            <a:ext cx="6984776" cy="46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8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1" y="1"/>
            <a:ext cx="8184909" cy="6875326"/>
          </a:xfrm>
        </p:spPr>
      </p:pic>
    </p:spTree>
    <p:extLst>
      <p:ext uri="{BB962C8B-B14F-4D97-AF65-F5344CB8AC3E}">
        <p14:creationId xmlns:p14="http://schemas.microsoft.com/office/powerpoint/2010/main" val="140743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" y="404664"/>
            <a:ext cx="9055183" cy="6126162"/>
          </a:xfrm>
        </p:spPr>
      </p:pic>
    </p:spTree>
    <p:extLst>
      <p:ext uri="{BB962C8B-B14F-4D97-AF65-F5344CB8AC3E}">
        <p14:creationId xmlns:p14="http://schemas.microsoft.com/office/powerpoint/2010/main" val="121127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995"/>
            <a:ext cx="9132141" cy="6082006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563453" y="1196752"/>
            <a:ext cx="8064896" cy="474327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ja-JP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丹後</a:t>
            </a:r>
            <a:r>
              <a:rPr lang="ja-JP" altLang="en-US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上</a:t>
            </a:r>
            <a:r>
              <a:rPr lang="ja-JP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世屋内山</a:t>
            </a:r>
            <a:r>
              <a:rPr lang="ja-JP" altLang="en-US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京都府</a:t>
            </a:r>
            <a:r>
              <a:rPr lang="ja-JP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自然</a:t>
            </a:r>
            <a:r>
              <a:rPr lang="ja-JP" altLang="en-US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環境保全</a:t>
            </a:r>
            <a:r>
              <a:rPr lang="ja-JP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地域</a:t>
            </a:r>
            <a:endParaRPr lang="en-US" altLang="ja-JP" sz="3200" b="1" dirty="0" smtClean="0">
              <a:ln>
                <a:solidFill>
                  <a:schemeClr val="bg1"/>
                </a:solidFill>
              </a:ln>
              <a:solidFill>
                <a:schemeClr val="accent5"/>
              </a:solidFill>
            </a:endParaRPr>
          </a:p>
          <a:p>
            <a:pPr marL="45720" indent="0">
              <a:buNone/>
            </a:pPr>
            <a:r>
              <a:rPr lang="ja-JP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　　平成１４年３月 指定（１１５</a:t>
            </a:r>
            <a:r>
              <a:rPr lang="en-US" altLang="ja-JP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ha</a:t>
            </a:r>
            <a:r>
              <a:rPr lang="ja-JP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）</a:t>
            </a:r>
            <a:endParaRPr lang="en-US" altLang="ja-JP" sz="3200" b="1" dirty="0" smtClean="0">
              <a:ln>
                <a:solidFill>
                  <a:schemeClr val="bg1"/>
                </a:solidFill>
              </a:ln>
              <a:solidFill>
                <a:schemeClr val="accent5"/>
              </a:solidFill>
            </a:endParaRPr>
          </a:p>
          <a:p>
            <a:pPr marL="45720" indent="0">
              <a:buNone/>
            </a:pPr>
            <a:r>
              <a:rPr kumimoji="1" lang="ja-JP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京都の自然２００選</a:t>
            </a:r>
            <a:endParaRPr kumimoji="1" lang="en-US" altLang="ja-JP" sz="3200" b="1" dirty="0" smtClean="0">
              <a:ln>
                <a:solidFill>
                  <a:schemeClr val="bg1"/>
                </a:solidFill>
              </a:ln>
              <a:solidFill>
                <a:schemeClr val="accent5"/>
              </a:solidFill>
            </a:endParaRPr>
          </a:p>
          <a:p>
            <a:pPr marL="45720" indent="0">
              <a:buNone/>
            </a:pPr>
            <a:r>
              <a:rPr lang="ja-JP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　内山ブナ林　　　平成３年６月 選定</a:t>
            </a:r>
            <a:endParaRPr lang="en-US" altLang="ja-JP" sz="3200" b="1" dirty="0" smtClean="0">
              <a:ln>
                <a:solidFill>
                  <a:schemeClr val="bg1"/>
                </a:solidFill>
              </a:ln>
              <a:solidFill>
                <a:schemeClr val="accent5"/>
              </a:solidFill>
            </a:endParaRPr>
          </a:p>
          <a:p>
            <a:pPr marL="45720" indent="0">
              <a:buNone/>
            </a:pPr>
            <a:r>
              <a:rPr kumimoji="1" lang="ja-JP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　クマタカの生息する内山山系</a:t>
            </a:r>
            <a:endParaRPr kumimoji="1" lang="en-US" altLang="ja-JP" sz="3200" b="1" dirty="0" smtClean="0">
              <a:ln>
                <a:solidFill>
                  <a:schemeClr val="bg1"/>
                </a:solidFill>
              </a:ln>
              <a:solidFill>
                <a:schemeClr val="accent5"/>
              </a:solidFill>
            </a:endParaRPr>
          </a:p>
          <a:p>
            <a:pPr marL="45720" indent="0">
              <a:buNone/>
            </a:pPr>
            <a:r>
              <a:rPr lang="ja-JP" altLang="en-US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　</a:t>
            </a:r>
            <a:r>
              <a:rPr lang="ja-JP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　　　　　　　</a:t>
            </a:r>
            <a:r>
              <a:rPr kumimoji="1" lang="ja-JP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   平成４年９月 選定</a:t>
            </a:r>
            <a:endParaRPr kumimoji="1" lang="ja-JP" altLang="en-US" sz="3200" b="1" dirty="0">
              <a:ln>
                <a:solidFill>
                  <a:schemeClr val="bg1"/>
                </a:solidFill>
              </a:ln>
              <a:solidFill>
                <a:schemeClr val="accent5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411760" y="165270"/>
            <a:ext cx="2808312" cy="589271"/>
          </a:xfrm>
        </p:spPr>
        <p:txBody>
          <a:bodyPr/>
          <a:lstStyle/>
          <a:p>
            <a:pPr marL="0" indent="0" algn="l">
              <a:buNone/>
            </a:pPr>
            <a:r>
              <a:rPr lang="ja-JP" altLang="en-US" sz="3600" dirty="0" smtClean="0"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内山ブナ林</a:t>
            </a:r>
            <a:endParaRPr kumimoji="1" lang="ja-JP" altLang="en-US" sz="3600" dirty="0"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27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4898495"/>
            <a:ext cx="6512511" cy="720079"/>
          </a:xfrm>
        </p:spPr>
        <p:txBody>
          <a:bodyPr/>
          <a:lstStyle/>
          <a:p>
            <a:pPr marL="0" indent="0" algn="l">
              <a:buNone/>
            </a:pPr>
            <a:r>
              <a:rPr lang="ja-JP" altLang="en-US" sz="3200" b="0" dirty="0">
                <a:effectLst/>
              </a:rPr>
              <a:t>豊かな生態系・・・生物</a:t>
            </a:r>
            <a:r>
              <a:rPr lang="ja-JP" altLang="en-US" sz="3200" b="0" dirty="0" smtClean="0">
                <a:effectLst/>
              </a:rPr>
              <a:t>多様性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683568" y="1268759"/>
            <a:ext cx="6400800" cy="3105779"/>
          </a:xfrm>
        </p:spPr>
        <p:txBody>
          <a:bodyPr/>
          <a:lstStyle/>
          <a:p>
            <a:pPr marL="45720" indent="0">
              <a:buNone/>
            </a:pPr>
            <a:r>
              <a:rPr lang="ja-JP" altLang="en-US" sz="2800" dirty="0" smtClean="0"/>
              <a:t>ブナファミリー</a:t>
            </a:r>
            <a:endParaRPr lang="en-US" altLang="ja-JP" sz="2800" dirty="0" smtClean="0"/>
          </a:p>
          <a:p>
            <a:pPr marL="45720" indent="0">
              <a:buNone/>
            </a:pPr>
            <a:r>
              <a:rPr kumimoji="1" lang="ja-JP" altLang="en-US" sz="2800" dirty="0" smtClean="0"/>
              <a:t>・　高木層　（１０ｍ以上）</a:t>
            </a:r>
            <a:endParaRPr kumimoji="1" lang="en-US" altLang="ja-JP" sz="2800" dirty="0" smtClean="0"/>
          </a:p>
          <a:p>
            <a:pPr marL="45720" indent="0">
              <a:buNone/>
            </a:pPr>
            <a:r>
              <a:rPr lang="ja-JP" altLang="en-US" sz="2800" dirty="0" smtClean="0"/>
              <a:t>・　亜高木層（３～１０ｍ）</a:t>
            </a:r>
            <a:endParaRPr lang="en-US" altLang="ja-JP" sz="2800" dirty="0" smtClean="0"/>
          </a:p>
          <a:p>
            <a:pPr marL="45720" indent="0">
              <a:buNone/>
            </a:pPr>
            <a:r>
              <a:rPr kumimoji="1" lang="ja-JP" altLang="en-US" sz="2800" dirty="0" smtClean="0"/>
              <a:t>・　低木層　（１～　３ｍ）</a:t>
            </a:r>
            <a:endParaRPr kumimoji="1" lang="en-US" altLang="ja-JP" sz="2800" dirty="0" smtClean="0"/>
          </a:p>
          <a:p>
            <a:pPr marL="45720" indent="0">
              <a:buNone/>
            </a:pPr>
            <a:r>
              <a:rPr lang="ja-JP" altLang="en-US" sz="2800" dirty="0" smtClean="0"/>
              <a:t>・　その他（小低木、草本、笹）</a:t>
            </a:r>
            <a:endParaRPr kumimoji="1" lang="en-US" altLang="ja-JP" sz="28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548680"/>
            <a:ext cx="540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４層</a:t>
            </a:r>
            <a:r>
              <a:rPr lang="ja-JP" altLang="en-US" sz="3200" dirty="0" smtClean="0"/>
              <a:t>構造・・・共存</a:t>
            </a:r>
            <a:r>
              <a:rPr lang="ja-JP" altLang="en-US" sz="3200" dirty="0"/>
              <a:t>共栄</a:t>
            </a:r>
            <a:endParaRPr lang="en-US" altLang="ja-JP" sz="3200" dirty="0"/>
          </a:p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18" y="384762"/>
            <a:ext cx="3749581" cy="313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" y="-8251"/>
            <a:ext cx="4736067" cy="3145597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52" y="2169158"/>
            <a:ext cx="4245347" cy="281967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012160" y="630932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25.5.5. </a:t>
            </a:r>
            <a:r>
              <a:rPr kumimoji="1" lang="en-US" altLang="ja-JP" i="1" dirty="0" smtClean="0">
                <a:latin typeface="+mn-ea"/>
              </a:rPr>
              <a:t>midorimushi</a:t>
            </a:r>
            <a:endParaRPr kumimoji="1" lang="ja-JP" altLang="en-US" i="1" dirty="0">
              <a:latin typeface="+mn-e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3302984"/>
            <a:ext cx="4752529" cy="3564397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898653" y="844468"/>
            <a:ext cx="3129731" cy="720079"/>
          </a:xfrm>
        </p:spPr>
        <p:txBody>
          <a:bodyPr/>
          <a:lstStyle/>
          <a:p>
            <a:pPr marL="0" indent="0" algn="l">
              <a:buNone/>
            </a:pPr>
            <a:r>
              <a:rPr lang="ja-JP" altLang="en-US" sz="3200" b="0" dirty="0" smtClean="0">
                <a:effectLst/>
              </a:rPr>
              <a:t>ブナ林の豊かさ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2057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597822" y="357301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写真：今井由一氏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" y="-1"/>
            <a:ext cx="5209689" cy="3573017"/>
          </a:xfr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06" y="2675029"/>
            <a:ext cx="5616624" cy="421246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979712" y="6022266"/>
            <a:ext cx="173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H25.11.17</a:t>
            </a:r>
            <a:r>
              <a:rPr kumimoji="1" lang="en-US" altLang="ja-JP" dirty="0" smtClean="0"/>
              <a:t>. </a:t>
            </a:r>
          </a:p>
          <a:p>
            <a:r>
              <a:rPr kumimoji="1" lang="en-US" altLang="ja-JP" i="1" dirty="0" smtClean="0">
                <a:latin typeface="+mn-ea"/>
              </a:rPr>
              <a:t>midorimushi</a:t>
            </a:r>
            <a:endParaRPr kumimoji="1" lang="ja-JP" altLang="en-US" i="1" dirty="0"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958182" y="1293147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台風２３号（</a:t>
            </a:r>
            <a:r>
              <a:rPr kumimoji="1" lang="en-US" altLang="ja-JP" dirty="0" smtClean="0"/>
              <a:t>H16.10.</a:t>
            </a:r>
            <a:r>
              <a:rPr kumimoji="1" lang="ja-JP" altLang="en-US" dirty="0" smtClean="0"/>
              <a:t>）で</a:t>
            </a:r>
            <a:endParaRPr kumimoji="1" lang="en-US" altLang="ja-JP" dirty="0" smtClean="0"/>
          </a:p>
          <a:p>
            <a:r>
              <a:rPr kumimoji="1" lang="ja-JP" altLang="en-US" dirty="0" smtClean="0"/>
              <a:t>尾根の大ブナがたおれた</a:t>
            </a:r>
            <a:endParaRPr kumimoji="1" lang="ja-JP" altLang="en-US" dirty="0"/>
          </a:p>
        </p:txBody>
      </p:sp>
      <p:sp>
        <p:nvSpPr>
          <p:cNvPr id="6" name="右矢印 5"/>
          <p:cNvSpPr/>
          <p:nvPr/>
        </p:nvSpPr>
        <p:spPr>
          <a:xfrm>
            <a:off x="5226991" y="1346940"/>
            <a:ext cx="723900" cy="476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>
            <a:off x="6398262" y="1939478"/>
            <a:ext cx="477993" cy="706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7782" y="4220560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　龍神のブナなど数百本が倒れ、がけくずれも起こった。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ブナがたおれた空き地には、さまざまな木が生え、風景が大きく変わった。</a:t>
            </a:r>
            <a:endParaRPr kumimoji="1" lang="ja-JP" altLang="en-US" dirty="0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5562364" y="313430"/>
            <a:ext cx="3129731" cy="720079"/>
          </a:xfrm>
        </p:spPr>
        <p:txBody>
          <a:bodyPr/>
          <a:lstStyle/>
          <a:p>
            <a:pPr marL="0" indent="0" algn="l">
              <a:buNone/>
            </a:pPr>
            <a:r>
              <a:rPr lang="ja-JP" altLang="en-US" sz="3200" b="0" dirty="0" smtClean="0">
                <a:effectLst/>
              </a:rPr>
              <a:t>山の移り変わり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5393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39952" y="81404"/>
            <a:ext cx="4176464" cy="731520"/>
          </a:xfrm>
        </p:spPr>
        <p:txBody>
          <a:bodyPr/>
          <a:lstStyle/>
          <a:p>
            <a:pPr marL="0" indent="0" algn="l">
              <a:buNone/>
            </a:pPr>
            <a:r>
              <a:rPr lang="ja-JP" altLang="en-US" sz="3600" dirty="0" smtClean="0">
                <a:effectLst/>
              </a:rPr>
              <a:t>ブナ林を守る活動</a:t>
            </a:r>
            <a:endParaRPr kumimoji="1" lang="ja-JP" altLang="en-US" sz="3600" dirty="0">
              <a:effectLst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3779912" y="847244"/>
            <a:ext cx="5364088" cy="5616624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kumimoji="1" lang="ja-JP" altLang="en-US" dirty="0" smtClean="0"/>
              <a:t>・</a:t>
            </a:r>
            <a:r>
              <a:rPr kumimoji="1" lang="en-US" altLang="ja-JP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</a:t>
            </a:r>
            <a:r>
              <a:rPr kumimoji="1"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元</a:t>
            </a:r>
            <a:r>
              <a:rPr kumimoji="1" lang="en-US" altLang="ja-JP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. 7.</a:t>
            </a:r>
            <a:r>
              <a:rPr kumimoji="1" lang="ja-JP" altLang="en-US" dirty="0" smtClean="0"/>
              <a:t>　伐採予定ブナ林買い戻し</a:t>
            </a:r>
            <a:endParaRPr lang="en-US" altLang="ja-JP" dirty="0" smtClean="0"/>
          </a:p>
          <a:p>
            <a:pPr marL="45720" indent="0">
              <a:buNone/>
            </a:pPr>
            <a:r>
              <a:rPr kumimoji="1" lang="ja-JP" altLang="en-US" dirty="0" smtClean="0"/>
              <a:t>　（大宮</a:t>
            </a:r>
            <a:r>
              <a:rPr kumimoji="1" lang="ja-JP" altLang="en-US" dirty="0"/>
              <a:t>自然</a:t>
            </a:r>
            <a:r>
              <a:rPr kumimoji="1" lang="ja-JP" altLang="en-US" dirty="0" smtClean="0"/>
              <a:t>愛好会）</a:t>
            </a:r>
            <a:endParaRPr kumimoji="1" lang="en-US" altLang="ja-JP" dirty="0" smtClean="0"/>
          </a:p>
          <a:p>
            <a:pPr marL="45720" indent="0">
              <a:buNone/>
            </a:pPr>
            <a:r>
              <a:rPr lang="ja-JP" altLang="en-US" dirty="0" smtClean="0"/>
              <a:t>・</a:t>
            </a:r>
            <a:r>
              <a:rPr lang="en-US" altLang="ja-JP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 2. 6.</a:t>
            </a:r>
            <a:r>
              <a:rPr lang="ja-JP" altLang="en-US" dirty="0" smtClean="0"/>
              <a:t>　隣接伐採予定山林</a:t>
            </a:r>
            <a:r>
              <a:rPr kumimoji="1" lang="ja-JP" altLang="en-US" dirty="0" smtClean="0"/>
              <a:t>買い戻し</a:t>
            </a:r>
            <a:endParaRPr kumimoji="1" lang="en-US" altLang="ja-JP" dirty="0" smtClean="0"/>
          </a:p>
          <a:p>
            <a:pPr marL="45720" indent="0">
              <a:buNone/>
            </a:pPr>
            <a:r>
              <a:rPr kumimoji="1" lang="ja-JP" altLang="en-US" dirty="0" smtClean="0"/>
              <a:t>　（大宮町）</a:t>
            </a:r>
            <a:endParaRPr kumimoji="1" lang="en-US" altLang="ja-JP" dirty="0" smtClean="0"/>
          </a:p>
          <a:p>
            <a:pPr marL="45720" indent="0">
              <a:buNone/>
            </a:pPr>
            <a:r>
              <a:rPr lang="ja-JP" altLang="en-US" dirty="0" smtClean="0"/>
              <a:t>・</a:t>
            </a:r>
            <a:r>
              <a:rPr lang="en-US" altLang="ja-JP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 3. 5.</a:t>
            </a:r>
            <a:r>
              <a:rPr lang="ja-JP" altLang="en-US" dirty="0" smtClean="0"/>
              <a:t>　大宮町巨樹巨木調査報告</a:t>
            </a:r>
            <a:endParaRPr lang="en-US" altLang="ja-JP" dirty="0" smtClean="0"/>
          </a:p>
          <a:p>
            <a:pPr marL="4572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府下最大の大ブナ（幹周</a:t>
            </a:r>
            <a:r>
              <a:rPr lang="en-US" altLang="ja-JP" dirty="0" smtClean="0"/>
              <a:t>3.65m</a:t>
            </a:r>
            <a:r>
              <a:rPr lang="ja-JP" altLang="en-US" dirty="0" smtClean="0"/>
              <a:t>）発見</a:t>
            </a:r>
            <a:endParaRPr lang="en-US" altLang="ja-JP" dirty="0" smtClean="0"/>
          </a:p>
          <a:p>
            <a:pPr marL="4572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（大宮緑の少年団 </a:t>
            </a:r>
            <a:r>
              <a:rPr lang="en-US" altLang="ja-JP" dirty="0" smtClean="0"/>
              <a:t>51</a:t>
            </a:r>
            <a:r>
              <a:rPr lang="ja-JP" altLang="en-US" dirty="0" smtClean="0"/>
              <a:t>人</a:t>
            </a:r>
            <a:r>
              <a:rPr lang="ja-JP" altLang="en-US" sz="1800" dirty="0" smtClean="0"/>
              <a:t>、平井久夫団長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marL="45720" indent="0">
              <a:buNone/>
            </a:pPr>
            <a:r>
              <a:rPr lang="ja-JP" altLang="en-US" dirty="0" smtClean="0"/>
              <a:t>・</a:t>
            </a:r>
            <a:r>
              <a:rPr lang="en-US" altLang="ja-JP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 4. 4.</a:t>
            </a:r>
            <a:r>
              <a:rPr lang="ja-JP" altLang="en-US" dirty="0" smtClean="0"/>
              <a:t>　ブナハウス内山　完成</a:t>
            </a:r>
            <a:endParaRPr lang="en-US" altLang="ja-JP" dirty="0" smtClean="0"/>
          </a:p>
          <a:p>
            <a:pPr marL="45720" indent="0">
              <a:buNone/>
            </a:pPr>
            <a:r>
              <a:rPr kumimoji="1" lang="ja-JP" altLang="en-US" dirty="0" smtClean="0"/>
              <a:t>・</a:t>
            </a:r>
            <a:r>
              <a:rPr kumimoji="1" lang="en-US" altLang="ja-JP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H14. 3.</a:t>
            </a:r>
            <a:r>
              <a:rPr kumimoji="1" lang="ja-JP" altLang="en-US" dirty="0" smtClean="0"/>
              <a:t>　自然環境保全地域指定</a:t>
            </a:r>
            <a:endParaRPr kumimoji="1" lang="en-US" altLang="ja-JP" dirty="0" smtClean="0"/>
          </a:p>
          <a:p>
            <a:pPr marL="45720" indent="0">
              <a:buNone/>
            </a:pPr>
            <a:r>
              <a:rPr kumimoji="1" lang="ja-JP" altLang="en-US" dirty="0" smtClean="0"/>
              <a:t>　</a:t>
            </a:r>
            <a:r>
              <a:rPr lang="ja-JP" altLang="en-US" dirty="0" smtClean="0"/>
              <a:t>観察道や</a:t>
            </a:r>
            <a:r>
              <a:rPr kumimoji="1" lang="ja-JP" altLang="en-US" dirty="0" smtClean="0"/>
              <a:t>標識設置と観察道整備作業</a:t>
            </a:r>
            <a:endParaRPr kumimoji="1" lang="en-US" altLang="ja-JP" dirty="0" smtClean="0"/>
          </a:p>
          <a:p>
            <a:pPr marL="45720" indent="0">
              <a:buNone/>
            </a:pPr>
            <a:r>
              <a:rPr lang="ja-JP" altLang="en-US" dirty="0" smtClean="0"/>
              <a:t>　</a:t>
            </a:r>
            <a:r>
              <a:rPr kumimoji="1" lang="ja-JP" altLang="en-US" dirty="0" smtClean="0"/>
              <a:t>環境保全監視員４名による巡視活動</a:t>
            </a:r>
            <a:endParaRPr kumimoji="1" lang="en-US" altLang="ja-JP" dirty="0" smtClean="0"/>
          </a:p>
          <a:p>
            <a:pPr marL="45720" indent="0">
              <a:buNone/>
            </a:pPr>
            <a:r>
              <a:rPr lang="ja-JP" altLang="en-US" dirty="0" smtClean="0"/>
              <a:t>・</a:t>
            </a:r>
            <a:r>
              <a:rPr lang="en-US" altLang="ja-JP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 </a:t>
            </a:r>
            <a:r>
              <a:rPr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</a:t>
            </a:r>
            <a:r>
              <a:rPr lang="en-US" altLang="ja-JP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. 5.</a:t>
            </a:r>
            <a:r>
              <a:rPr lang="ja-JP" altLang="en-US" dirty="0" smtClean="0"/>
              <a:t>　内山ブナ林観察会の開催</a:t>
            </a:r>
            <a:endParaRPr lang="en-US" altLang="ja-JP" dirty="0" smtClean="0"/>
          </a:p>
          <a:p>
            <a:pPr marL="45720" indent="0">
              <a:buNone/>
            </a:pPr>
            <a:r>
              <a:rPr kumimoji="1" lang="ja-JP" altLang="en-US" dirty="0"/>
              <a:t>　</a:t>
            </a:r>
            <a:r>
              <a:rPr lang="ja-JP" altLang="en-US" dirty="0" smtClean="0"/>
              <a:t>春</a:t>
            </a:r>
            <a:r>
              <a:rPr lang="ja-JP" altLang="en-US" dirty="0"/>
              <a:t>・</a:t>
            </a:r>
            <a:r>
              <a:rPr lang="ja-JP" altLang="en-US" dirty="0" smtClean="0"/>
              <a:t>秋の</a:t>
            </a:r>
            <a:r>
              <a:rPr lang="ja-JP" altLang="en-US" dirty="0"/>
              <a:t>年</a:t>
            </a:r>
            <a:r>
              <a:rPr kumimoji="1" lang="ja-JP" altLang="en-US" dirty="0" smtClean="0"/>
              <a:t>２回（</a:t>
            </a:r>
            <a:r>
              <a:rPr lang="ja-JP" altLang="en-US" dirty="0" smtClean="0"/>
              <a:t>大宮緑の少年団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pPr marL="4572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H11. 5.</a:t>
            </a:r>
            <a:r>
              <a:rPr lang="ja-JP" altLang="en-US" dirty="0" smtClean="0"/>
              <a:t>　大宮町が共催となる</a:t>
            </a:r>
            <a:endParaRPr lang="en-US" altLang="ja-JP" dirty="0" smtClean="0"/>
          </a:p>
          <a:p>
            <a:pPr marL="4572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H17. 5.</a:t>
            </a:r>
            <a:r>
              <a:rPr kumimoji="1" lang="ja-JP" altLang="en-US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京丹後市が主催し現在まで</a:t>
            </a:r>
            <a:endParaRPr kumimoji="1" lang="en-US" altLang="ja-JP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39"/>
            <a:ext cx="3672408" cy="552924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23528" y="572270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25.5.5. </a:t>
            </a:r>
            <a:r>
              <a:rPr kumimoji="1" lang="en-US" altLang="ja-JP" i="1" dirty="0" smtClean="0">
                <a:latin typeface="+mn-ea"/>
              </a:rPr>
              <a:t>midorimushi</a:t>
            </a:r>
            <a:endParaRPr kumimoji="1" lang="ja-JP" altLang="en-US" i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40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6948" y="211014"/>
            <a:ext cx="3510956" cy="841721"/>
          </a:xfrm>
        </p:spPr>
        <p:txBody>
          <a:bodyPr/>
          <a:lstStyle/>
          <a:p>
            <a:pPr marL="0" indent="0" algn="l">
              <a:buNone/>
            </a:pPr>
            <a:r>
              <a:rPr kumimoji="1" lang="ja-JP" altLang="en-US" sz="3600" dirty="0" smtClean="0">
                <a:effectLst/>
              </a:rPr>
              <a:t>ブナ林の楽しさ</a:t>
            </a:r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96414"/>
            <a:ext cx="5060461" cy="3361053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80709"/>
            <a:ext cx="4932040" cy="32772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580112" y="6381328"/>
            <a:ext cx="247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H25.5.5. </a:t>
            </a:r>
            <a:r>
              <a:rPr kumimoji="1" lang="en-US" altLang="ja-JP" i="1" dirty="0" smtClean="0">
                <a:latin typeface="+mn-ea"/>
              </a:rPr>
              <a:t>midorimushi</a:t>
            </a:r>
            <a:endParaRPr kumimoji="1" lang="ja-JP" altLang="en-US" i="1" dirty="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1600" y="1844824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春の芽吹き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6298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539552" y="642382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H24.10.3. </a:t>
            </a:r>
            <a:r>
              <a:rPr kumimoji="1" lang="en-US" altLang="ja-JP" i="1" dirty="0" smtClean="0">
                <a:latin typeface="+mn-ea"/>
              </a:rPr>
              <a:t>midorimushi</a:t>
            </a:r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5" y="0"/>
            <a:ext cx="4704271" cy="3124479"/>
          </a:xfr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5" y="3266364"/>
            <a:ext cx="4704271" cy="31244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92" y="692696"/>
            <a:ext cx="3797996" cy="5702696"/>
          </a:xfrm>
          <a:prstGeom prst="rect">
            <a:avLst/>
          </a:prstGeom>
        </p:spPr>
      </p:pic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5004048" y="116632"/>
            <a:ext cx="3024336" cy="665195"/>
          </a:xfrm>
        </p:spPr>
        <p:txBody>
          <a:bodyPr/>
          <a:lstStyle/>
          <a:p>
            <a:pPr marL="0" indent="0" algn="l">
              <a:buNone/>
            </a:pPr>
            <a:r>
              <a:rPr lang="ja-JP" altLang="en-US" sz="3600" dirty="0" smtClean="0">
                <a:effectLst/>
              </a:rPr>
              <a:t>その</a:t>
            </a:r>
            <a:r>
              <a:rPr lang="ja-JP" altLang="en-US" sz="3600" dirty="0">
                <a:effectLst/>
              </a:rPr>
              <a:t>時々の</a:t>
            </a:r>
            <a:r>
              <a:rPr lang="ja-JP" altLang="en-US" sz="3600" dirty="0" smtClean="0">
                <a:effectLst/>
              </a:rPr>
              <a:t>顔</a:t>
            </a:r>
            <a:endParaRPr kumimoji="1" lang="ja-JP" altLang="en-US" sz="3600" dirty="0" smtClean="0">
              <a:effectLst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84168" y="641457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写真：安田　潤</a:t>
            </a:r>
            <a:r>
              <a:rPr lang="en-US" altLang="ja-JP" dirty="0" smtClean="0"/>
              <a:t> </a:t>
            </a:r>
            <a:r>
              <a:rPr lang="ja-JP" altLang="en-US" dirty="0" smtClean="0"/>
              <a:t>氏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62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619672" y="632791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写真：安田　潤</a:t>
            </a:r>
            <a:r>
              <a:rPr lang="en-US" altLang="ja-JP" dirty="0" smtClean="0"/>
              <a:t> </a:t>
            </a:r>
            <a:r>
              <a:rPr lang="ja-JP" altLang="en-US" dirty="0" smtClean="0"/>
              <a:t>氏</a:t>
            </a:r>
            <a:endParaRPr kumimoji="1" lang="ja-JP" altLang="en-US" dirty="0"/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6769" cy="3501008"/>
          </a:xfr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63" y="3212976"/>
            <a:ext cx="5467537" cy="3645024"/>
          </a:xfrm>
          <a:prstGeom prst="rect">
            <a:avLst/>
          </a:prstGeom>
        </p:spPr>
      </p:pic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5394496" y="1107944"/>
            <a:ext cx="3510956" cy="841721"/>
          </a:xfrm>
        </p:spPr>
        <p:txBody>
          <a:bodyPr/>
          <a:lstStyle/>
          <a:p>
            <a:pPr marL="0" indent="0" algn="l">
              <a:buNone/>
            </a:pPr>
            <a:r>
              <a:rPr lang="ja-JP" altLang="en-US" sz="3600" dirty="0" smtClean="0">
                <a:effectLst/>
              </a:rPr>
              <a:t>夏</a:t>
            </a:r>
            <a:r>
              <a:rPr lang="ja-JP" altLang="en-US" sz="3600" dirty="0">
                <a:effectLst/>
              </a:rPr>
              <a:t>の顔と冬の</a:t>
            </a:r>
            <a:r>
              <a:rPr lang="ja-JP" altLang="en-US" sz="3600" dirty="0" smtClean="0">
                <a:effectLst/>
              </a:rPr>
              <a:t>顔</a:t>
            </a:r>
            <a:endParaRPr kumimoji="1" lang="ja-JP" altLang="en-US" sz="36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015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2483768" y="880757"/>
            <a:ext cx="3212976" cy="89553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kumimoji="1" lang="ja-JP" altLang="en-US" sz="44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林　と　森</a:t>
            </a:r>
            <a:endParaRPr kumimoji="1" lang="ja-JP" altLang="en-US" sz="44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4465" y="1742796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林：人間が</a:t>
            </a:r>
            <a:r>
              <a:rPr kumimoji="1" lang="ja-JP" altLang="en-US" sz="3200" u="sng" dirty="0" smtClean="0"/>
              <a:t>生やし</a:t>
            </a:r>
            <a:r>
              <a:rPr kumimoji="1" lang="ja-JP" altLang="en-US" sz="3200" dirty="0" smtClean="0"/>
              <a:t>た「場所」</a:t>
            </a:r>
            <a:endParaRPr kumimoji="1"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同じような樹木が集まっている「場所」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1640" y="295982"/>
            <a:ext cx="3645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どうちがうの？</a:t>
            </a:r>
            <a:endParaRPr kumimoji="1" lang="ja-JP" altLang="en-US" sz="3200" dirty="0"/>
          </a:p>
        </p:txBody>
      </p:sp>
      <p:sp>
        <p:nvSpPr>
          <p:cNvPr id="9" name="正方形/長方形 8"/>
          <p:cNvSpPr/>
          <p:nvPr/>
        </p:nvSpPr>
        <p:spPr>
          <a:xfrm>
            <a:off x="323529" y="3068960"/>
            <a:ext cx="33123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/>
              <a:t>森：木</a:t>
            </a:r>
            <a:r>
              <a:rPr lang="ja-JP" altLang="en-US" sz="3200" dirty="0" smtClean="0"/>
              <a:t>がうっそ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うと茂って、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u="sng" dirty="0" smtClean="0"/>
              <a:t>盛り</a:t>
            </a:r>
            <a:r>
              <a:rPr lang="ja-JP" altLang="en-US" sz="3200" dirty="0" smtClean="0"/>
              <a:t>上がって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いる</a:t>
            </a:r>
            <a:r>
              <a:rPr lang="ja-JP" altLang="en-US" sz="3200" dirty="0"/>
              <a:t>「様相」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59" y="2820014"/>
            <a:ext cx="5199171" cy="390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1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467544" y="60212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H25.11.9. </a:t>
            </a:r>
            <a:r>
              <a:rPr kumimoji="1" lang="en-US" altLang="ja-JP" i="1" dirty="0" smtClean="0">
                <a:latin typeface="+mn-ea"/>
              </a:rPr>
              <a:t>midorimushi</a:t>
            </a:r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3382" cy="3475037"/>
          </a:xfr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88940"/>
            <a:ext cx="5292080" cy="3969060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5597860" y="620688"/>
            <a:ext cx="1800200" cy="709183"/>
          </a:xfrm>
        </p:spPr>
        <p:txBody>
          <a:bodyPr/>
          <a:lstStyle/>
          <a:p>
            <a:pPr marL="0" indent="0" algn="l">
              <a:buNone/>
            </a:pPr>
            <a:r>
              <a:rPr kumimoji="1" lang="ja-JP" altLang="en-US" sz="3600" dirty="0" smtClean="0">
                <a:effectLst/>
              </a:rPr>
              <a:t>秋の</a:t>
            </a:r>
            <a:r>
              <a:rPr lang="ja-JP" altLang="en-US" sz="3600" dirty="0" smtClean="0">
                <a:effectLst/>
              </a:rPr>
              <a:t>山</a:t>
            </a:r>
            <a:endParaRPr kumimoji="1" lang="ja-JP" altLang="en-US" sz="36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742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39532"/>
            <a:ext cx="5581355" cy="370827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96136" y="422994"/>
            <a:ext cx="3096344" cy="764704"/>
          </a:xfrm>
        </p:spPr>
        <p:txBody>
          <a:bodyPr/>
          <a:lstStyle/>
          <a:p>
            <a:pPr marL="0" indent="0" algn="l">
              <a:buNone/>
            </a:pPr>
            <a:r>
              <a:rPr kumimoji="1" lang="ja-JP" altLang="en-US" sz="4000" dirty="0" smtClean="0">
                <a:effectLst/>
              </a:rPr>
              <a:t>山の楽しさ</a:t>
            </a:r>
            <a:endParaRPr kumimoji="1" lang="ja-JP" altLang="en-US" sz="4000" dirty="0">
              <a:effectLst/>
            </a:endParaRPr>
          </a:p>
        </p:txBody>
      </p:sp>
      <p:pic>
        <p:nvPicPr>
          <p:cNvPr id="4" name="コンテンツ プレースホルダ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" y="0"/>
            <a:ext cx="5596430" cy="371703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940152" y="276927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H25.11.17. </a:t>
            </a:r>
            <a:r>
              <a:rPr kumimoji="1" lang="en-US" altLang="ja-JP" i="1" dirty="0" smtClean="0">
                <a:latin typeface="+mn-ea"/>
              </a:rPr>
              <a:t>midorimushi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" y="3758723"/>
            <a:ext cx="2749027" cy="308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0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78240" y="637162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H25.5.12. </a:t>
            </a:r>
            <a:r>
              <a:rPr kumimoji="1" lang="en-US" altLang="ja-JP" i="1" dirty="0" smtClean="0">
                <a:latin typeface="+mn-ea"/>
              </a:rPr>
              <a:t>midorimushi</a:t>
            </a:r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16" y="0"/>
            <a:ext cx="4799207" cy="3175402"/>
          </a:xfr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66982"/>
            <a:ext cx="4788024" cy="359101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87144" cy="5582859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160944" y="5608885"/>
            <a:ext cx="2826880" cy="628427"/>
          </a:xfrm>
        </p:spPr>
        <p:txBody>
          <a:bodyPr/>
          <a:lstStyle/>
          <a:p>
            <a:pPr marL="0" indent="0" algn="l">
              <a:buNone/>
            </a:pPr>
            <a:r>
              <a:rPr kumimoji="1" lang="ja-JP" altLang="en-US" sz="3600" dirty="0" smtClean="0">
                <a:effectLst/>
              </a:rPr>
              <a:t>最大の</a:t>
            </a:r>
            <a:r>
              <a:rPr kumimoji="1" lang="ja-JP" altLang="en-US" sz="3200" dirty="0" smtClean="0">
                <a:effectLst/>
              </a:rPr>
              <a:t>大ブナ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75856" y="6027003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高山山頂</a:t>
            </a:r>
            <a:endParaRPr kumimoji="1" lang="en-US" altLang="ja-JP" dirty="0" smtClean="0"/>
          </a:p>
          <a:p>
            <a:r>
              <a:rPr lang="ja-JP" altLang="en-US" dirty="0"/>
              <a:t>７０２ｍ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63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56299" y="258170"/>
            <a:ext cx="3240360" cy="794567"/>
          </a:xfrm>
        </p:spPr>
        <p:txBody>
          <a:bodyPr/>
          <a:lstStyle/>
          <a:p>
            <a:pPr marL="0" indent="0" algn="l">
              <a:buNone/>
            </a:pPr>
            <a:r>
              <a:rPr kumimoji="1" lang="ja-JP" altLang="en-US" sz="3600" dirty="0" smtClean="0">
                <a:effectLst/>
              </a:rPr>
              <a:t>おもしろい木</a:t>
            </a:r>
            <a:endParaRPr kumimoji="1" lang="ja-JP" altLang="en-US" sz="3600" dirty="0">
              <a:effectLst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295752"/>
            <a:ext cx="3672408" cy="3568819"/>
          </a:xfr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53"/>
            <a:ext cx="3528392" cy="3110378"/>
          </a:xfrm>
          <a:prstGeom prst="rect">
            <a:avLst/>
          </a:prstGeom>
        </p:spPr>
      </p:pic>
      <p:pic>
        <p:nvPicPr>
          <p:cNvPr id="5" name="コンテンツ プレースホルダ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63" y="1052737"/>
            <a:ext cx="4760738" cy="580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6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9712" y="213807"/>
            <a:ext cx="4896544" cy="629658"/>
          </a:xfrm>
        </p:spPr>
        <p:txBody>
          <a:bodyPr/>
          <a:lstStyle/>
          <a:p>
            <a:pPr marL="0" indent="0" algn="l">
              <a:buNone/>
            </a:pPr>
            <a:r>
              <a:rPr kumimoji="1" lang="ja-JP" altLang="en-US" sz="3200" dirty="0" smtClean="0">
                <a:effectLst/>
              </a:rPr>
              <a:t>どうしてこうなるのかな</a:t>
            </a:r>
            <a:endParaRPr kumimoji="1" lang="ja-JP" altLang="en-US" sz="3200" dirty="0">
              <a:effectLst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" y="843464"/>
            <a:ext cx="5655625" cy="4241719"/>
          </a:xfrm>
          <a:prstGeom prst="rect">
            <a:avLst/>
          </a:prstGeom>
        </p:spPr>
      </p:pic>
      <p:pic>
        <p:nvPicPr>
          <p:cNvPr id="5" name="コンテンツ プレースホルダ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28" y="1772817"/>
            <a:ext cx="3377472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" y="470166"/>
            <a:ext cx="9144000" cy="6470517"/>
          </a:xfrm>
        </p:spPr>
      </p:pic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3131840" y="0"/>
            <a:ext cx="3168352" cy="550897"/>
          </a:xfrm>
        </p:spPr>
        <p:txBody>
          <a:bodyPr/>
          <a:lstStyle/>
          <a:p>
            <a:pPr marL="0" indent="0" algn="l">
              <a:buNone/>
            </a:pPr>
            <a:r>
              <a:rPr kumimoji="1" lang="ja-JP" altLang="en-US" sz="3200" dirty="0" smtClean="0">
                <a:effectLst/>
              </a:rPr>
              <a:t>秋の山の楽しみ</a:t>
            </a:r>
            <a:endParaRPr kumimoji="1" lang="ja-JP" alt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577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9592" y="326269"/>
            <a:ext cx="6512511" cy="648072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sz="3200" b="0" dirty="0" smtClean="0">
                <a:effectLst/>
              </a:rPr>
              <a:t>地球温暖化と樹木の移動可能速度</a:t>
            </a:r>
            <a:endParaRPr kumimoji="1" lang="ja-JP" altLang="en-US" sz="3200" b="0" dirty="0">
              <a:effectLst/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" y="1772816"/>
            <a:ext cx="9102375" cy="4569122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323528" y="980728"/>
            <a:ext cx="856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平均気温１℃の上昇：南へ１５０ｋｍ、標高１５０ｍの移動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93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454"/>
            <a:ext cx="9144000" cy="6073255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4692839" cy="936104"/>
          </a:xfrm>
        </p:spPr>
        <p:txBody>
          <a:bodyPr/>
          <a:lstStyle/>
          <a:p>
            <a:pPr marL="0" indent="0" algn="l">
              <a:buNone/>
            </a:pPr>
            <a:r>
              <a:rPr lang="ja-JP" altLang="en-US" dirty="0">
                <a:effectLst/>
              </a:rPr>
              <a:t>何でもある</a:t>
            </a:r>
            <a:r>
              <a:rPr lang="ja-JP" altLang="en-US" dirty="0" smtClean="0">
                <a:effectLst/>
              </a:rPr>
              <a:t>世界</a:t>
            </a:r>
            <a:endParaRPr lang="ja-JP" altLang="en-US" dirty="0">
              <a:effectLst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07704" y="580526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00"/>
                </a:solidFill>
              </a:rPr>
              <a:t>この中で生きていけた村社会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9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4566" y="188640"/>
            <a:ext cx="4983538" cy="748700"/>
          </a:xfrm>
        </p:spPr>
        <p:txBody>
          <a:bodyPr/>
          <a:lstStyle/>
          <a:p>
            <a:pPr marL="0" indent="0" algn="l">
              <a:buNone/>
            </a:pPr>
            <a:r>
              <a:rPr kumimoji="1" lang="ja-JP" altLang="en-US" dirty="0" smtClean="0">
                <a:effectLst/>
              </a:rPr>
              <a:t>わたしたちの地球</a:t>
            </a:r>
            <a:endParaRPr kumimoji="1" lang="ja-JP" altLang="en-US" dirty="0">
              <a:effectLst/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5688632" cy="5688632"/>
          </a:xfr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07" y="1761250"/>
            <a:ext cx="2551081" cy="335252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868144" y="5448423"/>
            <a:ext cx="3031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いつまでも続いて</a:t>
            </a:r>
            <a:endParaRPr kumimoji="1" lang="en-US" altLang="ja-JP" sz="2800" dirty="0" smtClean="0"/>
          </a:p>
          <a:p>
            <a:r>
              <a:rPr lang="ja-JP" altLang="en-US" sz="2800" dirty="0"/>
              <a:t>いきますよう</a:t>
            </a:r>
            <a:r>
              <a:rPr lang="ja-JP" altLang="en-US" sz="2800" dirty="0" smtClean="0"/>
              <a:t>に</a:t>
            </a:r>
            <a:r>
              <a:rPr lang="ja-JP" altLang="en-US" sz="2800" dirty="0" smtClean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！</a:t>
            </a:r>
            <a:endParaRPr kumimoji="1" lang="ja-JP" altLang="en-US" sz="28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24128" y="406405"/>
            <a:ext cx="3080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bg2">
                    <a:lumMod val="50000"/>
                  </a:schemeClr>
                </a:solidFill>
              </a:rPr>
              <a:t>宇宙船地球号</a:t>
            </a:r>
            <a:endParaRPr kumimoji="1" lang="ja-JP" altLang="en-US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7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1783799" y="651371"/>
            <a:ext cx="4012337" cy="68125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kumimoji="1" lang="ja-JP" altLang="en-US" sz="3200" dirty="0" smtClean="0"/>
              <a:t>なんて読むのかな？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55776" y="1474275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雑 木 林</a:t>
            </a:r>
            <a:endParaRPr kumimoji="1" lang="ja-JP" altLang="en-US" sz="4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23628" y="2649399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ぞうきばやし</a:t>
            </a:r>
            <a:endParaRPr kumimoji="1" lang="ja-JP" altLang="en-US" sz="3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55976" y="2649399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ざつぼくりん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24418" y="4293095"/>
            <a:ext cx="1548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里　山</a:t>
            </a:r>
            <a:endParaRPr kumimoji="1" lang="ja-JP" altLang="en-US" sz="3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88024" y="440924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人工林</a:t>
            </a:r>
            <a:endParaRPr kumimoji="1" lang="ja-JP" altLang="en-US" sz="3200" dirty="0"/>
          </a:p>
        </p:txBody>
      </p:sp>
      <p:sp>
        <p:nvSpPr>
          <p:cNvPr id="13" name="上下矢印 12"/>
          <p:cNvSpPr/>
          <p:nvPr/>
        </p:nvSpPr>
        <p:spPr>
          <a:xfrm>
            <a:off x="5155337" y="3262704"/>
            <a:ext cx="496784" cy="103039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上下矢印 13"/>
          <p:cNvSpPr/>
          <p:nvPr/>
        </p:nvSpPr>
        <p:spPr>
          <a:xfrm>
            <a:off x="1907704" y="3186757"/>
            <a:ext cx="490800" cy="103039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04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619944" y="2181881"/>
            <a:ext cx="8280920" cy="62542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ja-JP" altLang="en-US" sz="3600" dirty="0" smtClean="0"/>
              <a:t> </a:t>
            </a:r>
            <a:r>
              <a:rPr lang="ja-JP" altLang="en-US" sz="3400" dirty="0" smtClean="0"/>
              <a:t>　　  これ以上の　木 は 無い　とも言う</a:t>
            </a:r>
            <a:endParaRPr kumimoji="1" lang="ja-JP" altLang="en-US" sz="3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3429000"/>
            <a:ext cx="4320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 smtClean="0"/>
              <a:t>・ 成長がおそい               </a:t>
            </a:r>
            <a:endParaRPr lang="en-US" altLang="ja-JP" sz="2600" dirty="0" smtClean="0"/>
          </a:p>
          <a:p>
            <a:r>
              <a:rPr kumimoji="1" lang="ja-JP" altLang="en-US" sz="2600" dirty="0" smtClean="0"/>
              <a:t>・ 材は木目が通らない</a:t>
            </a:r>
            <a:endParaRPr kumimoji="1" lang="en-US" altLang="ja-JP" sz="2600" dirty="0" smtClean="0"/>
          </a:p>
          <a:p>
            <a:r>
              <a:rPr lang="ja-JP" altLang="en-US" sz="2600" dirty="0" smtClean="0"/>
              <a:t>・ 水に弱く、くさりやすい</a:t>
            </a:r>
            <a:endParaRPr lang="en-US" altLang="ja-JP" sz="2600" dirty="0" smtClean="0"/>
          </a:p>
          <a:p>
            <a:r>
              <a:rPr kumimoji="1" lang="ja-JP" altLang="en-US" sz="2600" dirty="0" smtClean="0"/>
              <a:t>・ 乾燥すると狂いも大きい</a:t>
            </a:r>
            <a:endParaRPr kumimoji="1" lang="en-US" altLang="ja-JP" sz="2600" dirty="0" smtClean="0"/>
          </a:p>
          <a:p>
            <a:r>
              <a:rPr lang="ja-JP" altLang="en-US" sz="2600" dirty="0" smtClean="0"/>
              <a:t>・ 材質がやわらかい</a:t>
            </a:r>
            <a:endParaRPr kumimoji="1" lang="en-US" altLang="ja-JP" sz="24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60404" y="3428999"/>
            <a:ext cx="40324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600" dirty="0" smtClean="0"/>
              <a:t>・ 燃料（マキ、炭）</a:t>
            </a:r>
            <a:endParaRPr lang="en-US" altLang="ja-JP" sz="2600" dirty="0" smtClean="0"/>
          </a:p>
          <a:p>
            <a:r>
              <a:rPr kumimoji="1" lang="ja-JP" altLang="en-US" sz="2600" dirty="0" smtClean="0"/>
              <a:t>・ たい肥</a:t>
            </a:r>
            <a:r>
              <a:rPr lang="ja-JP" altLang="en-US" sz="2600" dirty="0" smtClean="0"/>
              <a:t>（ふよう土）</a:t>
            </a:r>
            <a:endParaRPr kumimoji="1" lang="en-US" altLang="ja-JP" sz="2600" dirty="0" smtClean="0"/>
          </a:p>
          <a:p>
            <a:r>
              <a:rPr lang="ja-JP" altLang="en-US" sz="2600" dirty="0" smtClean="0"/>
              <a:t>・ 緑のダム</a:t>
            </a:r>
            <a:endParaRPr lang="en-US" altLang="ja-JP" sz="2600" dirty="0" smtClean="0"/>
          </a:p>
          <a:p>
            <a:r>
              <a:rPr kumimoji="1" lang="ja-JP" altLang="en-US" sz="2600" dirty="0" smtClean="0"/>
              <a:t>・ </a:t>
            </a:r>
            <a:r>
              <a:rPr lang="ja-JP" altLang="en-US" sz="2600" dirty="0" smtClean="0"/>
              <a:t>養分</a:t>
            </a:r>
            <a:r>
              <a:rPr lang="ja-JP" altLang="en-US" sz="2600" dirty="0"/>
              <a:t>の</a:t>
            </a:r>
            <a:r>
              <a:rPr lang="ja-JP" altLang="en-US" sz="2600" dirty="0" smtClean="0"/>
              <a:t>多い</a:t>
            </a:r>
            <a:r>
              <a:rPr kumimoji="1" lang="ja-JP" altLang="en-US" sz="2600" dirty="0" smtClean="0"/>
              <a:t>きれいな水</a:t>
            </a:r>
            <a:endParaRPr kumimoji="1" lang="en-US" altLang="ja-JP" sz="2600" dirty="0" smtClean="0"/>
          </a:p>
          <a:p>
            <a:r>
              <a:rPr lang="ja-JP" altLang="en-US" sz="2600" dirty="0" smtClean="0"/>
              <a:t>・ 生物の多様性</a:t>
            </a:r>
            <a:endParaRPr kumimoji="1" lang="en-US" altLang="ja-JP" sz="2600" dirty="0" smtClean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75556" y="435356"/>
            <a:ext cx="7812868" cy="861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ja-JP" altLang="en-US" sz="44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ブ ナ</a:t>
            </a:r>
            <a:r>
              <a:rPr lang="ja-JP" altLang="en-US" sz="4400" dirty="0" smtClean="0"/>
              <a:t>  ＜ </a:t>
            </a:r>
            <a:r>
              <a:rPr lang="ja-JP" altLang="en-US" sz="4400" dirty="0" smtClean="0">
                <a:latin typeface="+mj-ea"/>
                <a:ea typeface="+mj-ea"/>
              </a:rPr>
              <a:t>橅</a:t>
            </a:r>
            <a:r>
              <a:rPr lang="ja-JP" altLang="en-US" sz="4400" dirty="0" smtClean="0">
                <a:latin typeface="+mn-ea"/>
              </a:rPr>
              <a:t> ＞　</a:t>
            </a:r>
            <a:r>
              <a:rPr lang="ja-JP" altLang="en-US" sz="3500" dirty="0" smtClean="0">
                <a:latin typeface="+mn-ea"/>
              </a:rPr>
              <a:t>落葉高木　陰樹</a:t>
            </a:r>
            <a:endParaRPr lang="ja-JP" altLang="en-US" sz="35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619944" y="1449692"/>
            <a:ext cx="6688360" cy="61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Georgia" pitchFamily="18" charset="0"/>
              <a:buNone/>
            </a:pPr>
            <a:r>
              <a:rPr lang="ja-JP" altLang="en-US" sz="3400" dirty="0" smtClean="0"/>
              <a:t>漢字は　木 で 無い と書かれた</a:t>
            </a:r>
            <a:endParaRPr lang="ja-JP" altLang="en-US" sz="3400" dirty="0"/>
          </a:p>
        </p:txBody>
      </p:sp>
    </p:spTree>
    <p:extLst>
      <p:ext uri="{BB962C8B-B14F-4D97-AF65-F5344CB8AC3E}">
        <p14:creationId xmlns:p14="http://schemas.microsoft.com/office/powerpoint/2010/main" val="411597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316416" cy="7048162"/>
          </a:xfrm>
        </p:spPr>
      </p:pic>
    </p:spTree>
    <p:extLst>
      <p:ext uri="{BB962C8B-B14F-4D97-AF65-F5344CB8AC3E}">
        <p14:creationId xmlns:p14="http://schemas.microsoft.com/office/powerpoint/2010/main" val="38506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4582" cy="3828715"/>
          </a:xfrm>
          <a:prstGeom prst="rect">
            <a:avLst/>
          </a:prstGeom>
        </p:spPr>
      </p:pic>
      <p:pic>
        <p:nvPicPr>
          <p:cNvPr id="7" name="コンテンツ プレースホルダ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775" y="3429001"/>
            <a:ext cx="4984009" cy="3399300"/>
          </a:xfrm>
          <a:prstGeom prst="rect">
            <a:avLst/>
          </a:prstGeom>
        </p:spPr>
      </p:pic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6010652" y="908720"/>
            <a:ext cx="2808311" cy="692780"/>
          </a:xfrm>
        </p:spPr>
        <p:txBody>
          <a:bodyPr/>
          <a:lstStyle/>
          <a:p>
            <a:pPr marL="0" indent="0" algn="l">
              <a:buNone/>
            </a:pPr>
            <a:r>
              <a:rPr lang="ja-JP" altLang="en-US" sz="3200" dirty="0" smtClean="0">
                <a:effectLst/>
              </a:rPr>
              <a:t>ブナの株立ち</a:t>
            </a:r>
            <a:endParaRPr lang="ja-JP" altLang="en-US" sz="3200" dirty="0">
              <a:effectLst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640938" y="305966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写真：今井由一氏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382871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n-ea"/>
              </a:rPr>
              <a:t>24.9.17. </a:t>
            </a:r>
            <a:r>
              <a:rPr kumimoji="1" lang="en-US" altLang="ja-JP" i="1" dirty="0" smtClean="0">
                <a:latin typeface="+mn-ea"/>
              </a:rPr>
              <a:t>midorimushi</a:t>
            </a:r>
            <a:endParaRPr kumimoji="1" lang="ja-JP" altLang="en-US" i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884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9" y="0"/>
            <a:ext cx="7923362" cy="6846727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6588224" y="33265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緑のダム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91090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46" y="1124744"/>
            <a:ext cx="9152446" cy="5330160"/>
          </a:xfrm>
        </p:spPr>
      </p:pic>
      <p:sp>
        <p:nvSpPr>
          <p:cNvPr id="2" name="テキスト ボックス 1"/>
          <p:cNvSpPr txBox="1"/>
          <p:nvPr/>
        </p:nvSpPr>
        <p:spPr>
          <a:xfrm>
            <a:off x="1619672" y="332656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地面にためこむ水の量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77338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" y="188640"/>
            <a:ext cx="9079349" cy="6412940"/>
          </a:xfrm>
        </p:spPr>
      </p:pic>
    </p:spTree>
    <p:extLst>
      <p:ext uri="{BB962C8B-B14F-4D97-AF65-F5344CB8AC3E}">
        <p14:creationId xmlns:p14="http://schemas.microsoft.com/office/powerpoint/2010/main" val="68444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スリップストリーム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スリップストリーム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スリップストリーム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1793</TotalTime>
  <Words>328</Words>
  <Application>Microsoft Office PowerPoint</Application>
  <PresentationFormat>画面に合わせる (4:3)</PresentationFormat>
  <Paragraphs>106</Paragraphs>
  <Slides>28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40" baseType="lpstr">
      <vt:lpstr>HGP創英角ﾎﾟｯﾌﾟ体</vt:lpstr>
      <vt:lpstr>HGS創英角ﾎﾟｯﾌﾟ体</vt:lpstr>
      <vt:lpstr>HGｺﾞｼｯｸM</vt:lpstr>
      <vt:lpstr>HG丸ｺﾞｼｯｸM-PRO</vt:lpstr>
      <vt:lpstr>HG正楷書体-PRO</vt:lpstr>
      <vt:lpstr>HG創英角ﾎﾟｯﾌﾟ体</vt:lpstr>
      <vt:lpstr>ＭＳ Ｐゴシック</vt:lpstr>
      <vt:lpstr>Calibri</vt:lpstr>
      <vt:lpstr>Georgia</vt:lpstr>
      <vt:lpstr>Times New Roman</vt:lpstr>
      <vt:lpstr>Trebuchet MS</vt:lpstr>
      <vt:lpstr>スリップストリーム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ブナの株立ち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内山ブナ林</vt:lpstr>
      <vt:lpstr>豊かな生態系・・・生物多様性</vt:lpstr>
      <vt:lpstr>ブナ林の豊かさ</vt:lpstr>
      <vt:lpstr>山の移り変わり</vt:lpstr>
      <vt:lpstr>ブナ林を守る活動</vt:lpstr>
      <vt:lpstr>ブナ林の楽しさ</vt:lpstr>
      <vt:lpstr>その時々の顔</vt:lpstr>
      <vt:lpstr>夏の顔と冬の顔</vt:lpstr>
      <vt:lpstr>秋の山</vt:lpstr>
      <vt:lpstr>山の楽しさ</vt:lpstr>
      <vt:lpstr>最大の大ブナ</vt:lpstr>
      <vt:lpstr>おもしろい木</vt:lpstr>
      <vt:lpstr>どうしてこうなるのかな</vt:lpstr>
      <vt:lpstr>秋の山の楽しみ</vt:lpstr>
      <vt:lpstr>地球温暖化と樹木の移動可能速度</vt:lpstr>
      <vt:lpstr>何でもある世界</vt:lpstr>
      <vt:lpstr>わたしたちの地球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FJ-USER</dc:creator>
  <cp:lastModifiedBy>嶋田喜一</cp:lastModifiedBy>
  <cp:revision>103</cp:revision>
  <cp:lastPrinted>2014-01-07T00:44:32Z</cp:lastPrinted>
  <dcterms:created xsi:type="dcterms:W3CDTF">2014-01-03T01:47:43Z</dcterms:created>
  <dcterms:modified xsi:type="dcterms:W3CDTF">2014-01-07T12:52:39Z</dcterms:modified>
</cp:coreProperties>
</file>